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8"/>
  </p:notesMasterIdLst>
  <p:handoutMasterIdLst>
    <p:handoutMasterId r:id="rId19"/>
  </p:handoutMasterIdLst>
  <p:sldIdLst>
    <p:sldId id="1358" r:id="rId3"/>
    <p:sldId id="275" r:id="rId4"/>
    <p:sldId id="276" r:id="rId5"/>
    <p:sldId id="277" r:id="rId6"/>
    <p:sldId id="278" r:id="rId7"/>
    <p:sldId id="1315" r:id="rId8"/>
    <p:sldId id="1313" r:id="rId9"/>
    <p:sldId id="1314" r:id="rId10"/>
    <p:sldId id="1324" r:id="rId11"/>
    <p:sldId id="279" r:id="rId12"/>
    <p:sldId id="280" r:id="rId13"/>
    <p:sldId id="281" r:id="rId14"/>
    <p:sldId id="282" r:id="rId15"/>
    <p:sldId id="283" r:id="rId16"/>
    <p:sldId id="284" r:id="rId1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E0AB42-28D0-4875-A2D5-A729088A82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Book Of Revelation (54)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C8C9E-2DE1-497A-B7F1-22D9E9DD2A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3/14/2021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249AF2-3A27-457C-94E8-7230771A374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7A572D-62D7-4079-A2D9-DD08E2FD64C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7693B03-4DB5-4D30-A8CD-6F8ADCDA345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13587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Book Of Revelation (54)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3/14/2021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0EE987C-94FB-48FE-85B2-2284325E0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7285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825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70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127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>
            <a:normAutofit/>
          </a:bodyPr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>
            <a:normAutofit/>
          </a:bodyPr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085DC-C5DD-4A28-94F6-F9F029BCA1A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5303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7C3C-26EA-48D1-89DB-82086917E93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8998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>
            <a:normAutofit/>
          </a:bodyPr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>
            <a:normAutofit/>
          </a:bodyPr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5DFFC-4C7E-4580-BD58-D28052B8411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64232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1AFB8-6607-4BFB-A990-26AE2ECB36E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8590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B5985-F0FB-461C-A410-C18B3EA5F9E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62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F3877-D21C-4381-AFB3-9CF0607A0B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525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15BA9-689B-4940-B8A1-D0153F61312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8565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7187E-E6D4-4886-BDEE-08F8AEB698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354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4594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CBCD0-433E-4322-8891-D43E1F630C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9342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919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488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 anchor="ctr"/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TextBox 8"/>
          <p:cNvSpPr txBox="1"/>
          <p:nvPr/>
        </p:nvSpPr>
        <p:spPr>
          <a:xfrm>
            <a:off x="833283" y="786824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828359" y="2743200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307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5140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40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D9CF1-084D-4702-A71D-CADB32F5E7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5848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4E910-BBD9-4C6C-B553-9F185752B04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940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584D8-2FAB-4CF1-AF74-0E7F3D958B3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544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56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7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83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957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626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C5CBB8-736D-48FF-8305-8EFAABC30852}" type="datetimeFigureOut">
              <a:rPr lang="en-US" smtClean="0"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833CC-EAF4-4DB8-A583-479C76F3B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42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825625"/>
            <a:ext cx="76753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2FA3C6-7C60-430F-B028-42B5104B86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59302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D927B-E843-462E-9476-E45B6FC0D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95" y="1905000"/>
            <a:ext cx="8533811" cy="2086725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Study Of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Book Of Revelation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684570-74C7-4D91-8578-009947D53E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4648918"/>
            <a:ext cx="7696200" cy="424732"/>
          </a:xfrm>
          <a:noFill/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March 14, 2021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A796AF-6424-41FA-BBC3-01A62FCD2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2085DC-C5DD-4A28-94F6-F9F029BCA1AE}" type="slidenum">
              <a:rPr kumimoji="0" lang="en-US" altLang="en-US" sz="900" b="1" i="0" u="none" strike="noStrike" kern="1200" cap="none" spc="0" normalizeH="0" baseline="0" noProof="0" smtClean="0">
                <a:ln>
                  <a:noFill/>
                </a:ln>
                <a:gradFill flip="none" rotWithShape="1">
                  <a:gsLst>
                    <a:gs pos="28000">
                      <a:prstClr val="white">
                        <a:lumMod val="93000"/>
                      </a:prstClr>
                    </a:gs>
                    <a:gs pos="0">
                      <a:prstClr val="black">
                        <a:lumMod val="38000"/>
                        <a:lumOff val="62000"/>
                      </a:prstClr>
                    </a:gs>
                    <a:gs pos="100000">
                      <a:srgbClr val="94D7E4">
                        <a:lumMod val="0"/>
                        <a:lumOff val="100000"/>
                      </a:srgbClr>
                    </a:gs>
                  </a:gsLst>
                  <a:lin ang="5400000" scaled="1"/>
                  <a:tileRect/>
                </a:gra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900" b="1" i="0" u="none" strike="noStrike" kern="1200" cap="none" spc="0" normalizeH="0" baseline="0" noProof="0">
              <a:ln>
                <a:noFill/>
              </a:ln>
              <a:gradFill flip="none" rotWithShape="1">
                <a:gsLst>
                  <a:gs pos="28000">
                    <a:prstClr val="white">
                      <a:lumMod val="93000"/>
                    </a:prstClr>
                  </a:gs>
                  <a:gs pos="0">
                    <a:prstClr val="black">
                      <a:lumMod val="38000"/>
                      <a:lumOff val="62000"/>
                    </a:prstClr>
                  </a:gs>
                  <a:gs pos="100000">
                    <a:srgbClr val="94D7E4">
                      <a:lumMod val="0"/>
                      <a:lumOff val="100000"/>
                    </a:srgbClr>
                  </a:gs>
                </a:gsLst>
                <a:lin ang="5400000" scaled="1"/>
                <a:tileRect/>
              </a:gra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9984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14:9</a:t>
            </a: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7467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66973" y="1667953"/>
            <a:ext cx="5867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another angel, a third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followed them, saying with a great voice, If any man worshippeth the beast and his image, and receiveth a mark on his forehead, or upon his hand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D4487B-2173-4469-BF8D-563BA2EA7DA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</a:t>
            </a:r>
          </a:p>
        </p:txBody>
      </p:sp>
      <p:sp>
        <p:nvSpPr>
          <p:cNvPr id="7" name="Speech Bubble: Oval 6">
            <a:extLst>
              <a:ext uri="{FF2B5EF4-FFF2-40B4-BE49-F238E27FC236}">
                <a16:creationId xmlns:a16="http://schemas.microsoft.com/office/drawing/2014/main" id="{7AB77CD3-6787-4C13-AB80-5126D4B3188B}"/>
              </a:ext>
            </a:extLst>
          </p:cNvPr>
          <p:cNvSpPr/>
          <p:nvPr/>
        </p:nvSpPr>
        <p:spPr>
          <a:xfrm>
            <a:off x="142877" y="1986916"/>
            <a:ext cx="1133475" cy="984123"/>
          </a:xfrm>
          <a:prstGeom prst="wedgeEllipseCallout">
            <a:avLst>
              <a:gd name="adj1" fmla="val 119956"/>
              <a:gd name="adj2" fmla="val -28480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2000" b="1" dirty="0">
                <a:solidFill>
                  <a:prstClr val="white"/>
                </a:solidFill>
                <a:latin typeface="Calibri"/>
              </a:rPr>
              <a:t>Angel #3</a:t>
            </a:r>
          </a:p>
        </p:txBody>
      </p:sp>
    </p:spTree>
    <p:extLst>
      <p:ext uri="{BB962C8B-B14F-4D97-AF65-F5344CB8AC3E}">
        <p14:creationId xmlns:p14="http://schemas.microsoft.com/office/powerpoint/2010/main" val="371075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7467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57546" y="1857081"/>
            <a:ext cx="5867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>
                <a:latin typeface="Arial Narrow" panose="020B0606020202030204" pitchFamily="34" charset="0"/>
              </a:rPr>
              <a:t>“</a:t>
            </a:r>
            <a:r>
              <a:rPr lang="en-US" sz="3000" b="1" i="1" dirty="0">
                <a:latin typeface="Arial Narrow" panose="020B0606020202030204" pitchFamily="34" charset="0"/>
              </a:rPr>
              <a:t>he </a:t>
            </a:r>
            <a:r>
              <a:rPr lang="en-US" sz="3000" b="1" i="1" u="sng" dirty="0">
                <a:latin typeface="Arial Narrow" panose="020B0606020202030204" pitchFamily="34" charset="0"/>
              </a:rPr>
              <a:t>also</a:t>
            </a:r>
            <a:r>
              <a:rPr lang="en-US" sz="3000" b="1" i="1" dirty="0">
                <a:latin typeface="Arial Narrow" panose="020B0606020202030204" pitchFamily="34" charset="0"/>
              </a:rPr>
              <a:t> shall </a:t>
            </a:r>
            <a:r>
              <a:rPr lang="en-US" sz="3000" b="1" i="1" u="sng" dirty="0">
                <a:latin typeface="Arial Narrow" panose="020B0606020202030204" pitchFamily="34" charset="0"/>
              </a:rPr>
              <a:t>drink of the wine of the wrath of God</a:t>
            </a:r>
            <a:r>
              <a:rPr lang="en-US" sz="3000" b="1" i="1" dirty="0">
                <a:latin typeface="Arial Narrow" panose="020B0606020202030204" pitchFamily="34" charset="0"/>
              </a:rPr>
              <a:t>, which is prepared unmixed in the cup of his anger; and </a:t>
            </a:r>
            <a:r>
              <a:rPr lang="en-US" sz="3000" b="1" i="1" u="sng" dirty="0">
                <a:latin typeface="Arial Narrow" panose="020B0606020202030204" pitchFamily="34" charset="0"/>
              </a:rPr>
              <a:t>he shall be tormented with fire and brimstone</a:t>
            </a:r>
            <a:r>
              <a:rPr lang="en-US" sz="3000" b="1" i="1" dirty="0">
                <a:latin typeface="Arial Narrow" panose="020B0606020202030204" pitchFamily="34" charset="0"/>
              </a:rPr>
              <a:t> in the presence of the holy angels, and in the presence of the Lamb</a:t>
            </a:r>
            <a:r>
              <a:rPr lang="en-US" sz="3000" i="1" dirty="0">
                <a:latin typeface="Arial Narrow" panose="020B0606020202030204" pitchFamily="34" charset="0"/>
              </a:rPr>
              <a:t>”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14:10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B0773A-6503-44DB-97E3-C465BC2C6EA6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</a:t>
            </a:r>
          </a:p>
        </p:txBody>
      </p:sp>
    </p:spTree>
    <p:extLst>
      <p:ext uri="{BB962C8B-B14F-4D97-AF65-F5344CB8AC3E}">
        <p14:creationId xmlns:p14="http://schemas.microsoft.com/office/powerpoint/2010/main" val="53784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7467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66973" y="1906012"/>
            <a:ext cx="5867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 Narrow" panose="020B0606020202030204" pitchFamily="34" charset="0"/>
              </a:rPr>
              <a:t>“</a:t>
            </a:r>
            <a:r>
              <a:rPr lang="en-US" sz="3200" b="1" i="1" dirty="0">
                <a:latin typeface="Arial Narrow" panose="020B0606020202030204" pitchFamily="34" charset="0"/>
              </a:rPr>
              <a:t>and the smoke of their torment goeth up </a:t>
            </a:r>
            <a:r>
              <a:rPr lang="en-US" sz="3200" b="1" i="1" u="sng" dirty="0">
                <a:latin typeface="Arial Narrow" panose="020B0606020202030204" pitchFamily="34" charset="0"/>
              </a:rPr>
              <a:t>for ever and ever</a:t>
            </a:r>
            <a:r>
              <a:rPr lang="en-US" sz="3200" b="1" i="1" dirty="0">
                <a:latin typeface="Arial Narrow" panose="020B0606020202030204" pitchFamily="34" charset="0"/>
              </a:rPr>
              <a:t>; and they have no rest day and night, </a:t>
            </a:r>
            <a:r>
              <a:rPr lang="en-US" sz="3200" b="1" i="1" u="sng" dirty="0">
                <a:latin typeface="Arial Narrow" panose="020B0606020202030204" pitchFamily="34" charset="0"/>
              </a:rPr>
              <a:t>they that worship the beast and his image, and whoso receiveth the mark of his name</a:t>
            </a:r>
            <a:r>
              <a:rPr lang="en-US" sz="3200" i="1" dirty="0">
                <a:latin typeface="Arial Narrow" panose="020B0606020202030204" pitchFamily="34" charset="0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14:11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BD69762-C0C3-4F7F-9ECF-B734FD7D263C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01B191D-F881-46CA-A573-46977BB6D9D7}"/>
              </a:ext>
            </a:extLst>
          </p:cNvPr>
          <p:cNvCxnSpPr>
            <a:cxnSpLocks/>
          </p:cNvCxnSpPr>
          <p:nvPr/>
        </p:nvCxnSpPr>
        <p:spPr>
          <a:xfrm flipH="1">
            <a:off x="2447927" y="2371727"/>
            <a:ext cx="3038477" cy="119062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583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645" y="1085852"/>
            <a:ext cx="8371002" cy="4979825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Emperor worshipers judged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Consequences – Mark of the Beast (Chapter 19:19-21)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Brought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a third angel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Proclaimed … Revelation 14:10-11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sz="3600" b="1" i="1" dirty="0">
                <a:latin typeface="Arial Narrow" panose="020B0606020202030204" pitchFamily="34" charset="0"/>
              </a:rPr>
              <a:t>If </a:t>
            </a:r>
            <a:r>
              <a:rPr lang="en-US" b="1" i="1" dirty="0">
                <a:latin typeface="Arial Narrow" panose="020B0606020202030204" pitchFamily="34" charset="0"/>
              </a:rPr>
              <a:t>any one</a:t>
            </a:r>
            <a:r>
              <a:rPr lang="en-US" i="1" dirty="0">
                <a:latin typeface="Arial Narrow" panose="020B0606020202030204" pitchFamily="34" charset="0"/>
              </a:rPr>
              <a:t> …” </a:t>
            </a:r>
            <a:r>
              <a:rPr lang="en-US" b="1" dirty="0">
                <a:latin typeface="Arial Narrow" panose="020B0606020202030204" pitchFamily="34" charset="0"/>
              </a:rPr>
              <a:t>(conditional)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Worships the beast and his image</a:t>
            </a:r>
            <a:r>
              <a:rPr lang="en-US" i="1" dirty="0">
                <a:latin typeface="Arial Narrow" panose="020B0606020202030204" pitchFamily="34" charset="0"/>
              </a:rPr>
              <a:t>” </a:t>
            </a:r>
            <a:r>
              <a:rPr lang="en-US" b="1" dirty="0">
                <a:latin typeface="Arial Narrow" panose="020B0606020202030204" pitchFamily="34" charset="0"/>
              </a:rPr>
              <a:t>(civil persecuting power – sea beast)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Receives a mark on his forehead or upon his hand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EED558-C1EB-4097-867D-750DD61ACD57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</a:t>
            </a:r>
          </a:p>
        </p:txBody>
      </p:sp>
    </p:spTree>
    <p:extLst>
      <p:ext uri="{BB962C8B-B14F-4D97-AF65-F5344CB8AC3E}">
        <p14:creationId xmlns:p14="http://schemas.microsoft.com/office/powerpoint/2010/main" val="4052519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344" y="1152527"/>
            <a:ext cx="8229600" cy="5066002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Emperor worshipers judged</a:t>
            </a:r>
          </a:p>
          <a:p>
            <a:r>
              <a:rPr lang="en-US" b="1" dirty="0">
                <a:latin typeface="Arial Narrow" panose="020B0606020202030204" pitchFamily="34" charset="0"/>
              </a:rPr>
              <a:t>Consequences – Mark of the Beast (Chapter 19:19-21)</a:t>
            </a:r>
          </a:p>
          <a:p>
            <a:pPr lvl="0"/>
            <a:r>
              <a:rPr lang="en-US" b="1" dirty="0">
                <a:latin typeface="Arial Narrow" panose="020B0606020202030204" pitchFamily="34" charset="0"/>
              </a:rPr>
              <a:t>Proclaimed … Revelation 14:10-11</a:t>
            </a:r>
          </a:p>
          <a:p>
            <a:pPr lvl="1"/>
            <a:r>
              <a:rPr lang="en-US" b="1" dirty="0">
                <a:latin typeface="Arial Narrow" panose="020B0606020202030204" pitchFamily="34" charset="0"/>
              </a:rPr>
              <a:t>He will</a:t>
            </a:r>
            <a:r>
              <a:rPr lang="en-US" dirty="0">
                <a:latin typeface="Arial Narrow" panose="020B0606020202030204" pitchFamily="34" charset="0"/>
              </a:rPr>
              <a:t> </a:t>
            </a:r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drink of the wine of the wrath of God</a:t>
            </a:r>
            <a:r>
              <a:rPr lang="en-US" i="1" dirty="0">
                <a:latin typeface="Arial Narrow" panose="020B0606020202030204" pitchFamily="34" charset="0"/>
              </a:rPr>
              <a:t>.”</a:t>
            </a:r>
          </a:p>
          <a:p>
            <a:pPr lvl="2"/>
            <a:r>
              <a:rPr lang="en-US" b="1" i="1" dirty="0">
                <a:latin typeface="Arial Narrow" panose="020B0606020202030204" pitchFamily="34" charset="0"/>
              </a:rPr>
              <a:t>“unmixed” – </a:t>
            </a:r>
            <a:r>
              <a:rPr lang="en-US" b="1" dirty="0">
                <a:latin typeface="Arial Narrow" panose="020B0606020202030204" pitchFamily="34" charset="0"/>
              </a:rPr>
              <a:t>full strength nothing held back!</a:t>
            </a:r>
          </a:p>
          <a:p>
            <a:pPr lvl="1"/>
            <a:r>
              <a:rPr lang="en-US" i="1" dirty="0">
                <a:latin typeface="Arial Narrow" panose="020B0606020202030204" pitchFamily="34" charset="0"/>
              </a:rPr>
              <a:t>“</a:t>
            </a:r>
            <a:r>
              <a:rPr lang="en-US" b="1" i="1" dirty="0">
                <a:latin typeface="Arial Narrow" panose="020B0606020202030204" pitchFamily="34" charset="0"/>
              </a:rPr>
              <a:t>He will be tormented with fire and brimstone</a:t>
            </a:r>
            <a:r>
              <a:rPr lang="en-US" i="1" dirty="0">
                <a:latin typeface="Arial Narrow" panose="020B0606020202030204" pitchFamily="34" charset="0"/>
              </a:rPr>
              <a:t>”</a:t>
            </a:r>
          </a:p>
          <a:p>
            <a:pPr lvl="2"/>
            <a:r>
              <a:rPr lang="en-US" b="1" dirty="0">
                <a:latin typeface="Arial Narrow" panose="020B0606020202030204" pitchFamily="34" charset="0"/>
              </a:rPr>
              <a:t>In the presence of the holy angels.</a:t>
            </a:r>
          </a:p>
          <a:p>
            <a:pPr lvl="2"/>
            <a:r>
              <a:rPr lang="en-US" b="1" dirty="0">
                <a:latin typeface="Arial Narrow" panose="020B0606020202030204" pitchFamily="34" charset="0"/>
              </a:rPr>
              <a:t>In the presence of the Lamb.</a:t>
            </a:r>
          </a:p>
          <a:p>
            <a:pPr lvl="2"/>
            <a:r>
              <a:rPr lang="en-US" b="1" dirty="0">
                <a:latin typeface="Arial Narrow" panose="020B0606020202030204" pitchFamily="34" charset="0"/>
              </a:rPr>
              <a:t>Just as the saints who were tormented before by them.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DD02FD-E91E-4EFE-BBCA-AFBDCF7F7F9D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</a:t>
            </a:r>
          </a:p>
        </p:txBody>
      </p:sp>
    </p:spTree>
    <p:extLst>
      <p:ext uri="{BB962C8B-B14F-4D97-AF65-F5344CB8AC3E}">
        <p14:creationId xmlns:p14="http://schemas.microsoft.com/office/powerpoint/2010/main" val="162819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4647426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>
                <a:latin typeface="Arial Narrow" panose="020B0606020202030204" pitchFamily="34" charset="0"/>
              </a:rPr>
              <a:t>Emperor worshipers judged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Consequences – Mark of the Beast </a:t>
            </a:r>
            <a:br>
              <a:rPr lang="en-US" dirty="0">
                <a:latin typeface="Arial Narrow" panose="020B0606020202030204" pitchFamily="34" charset="0"/>
              </a:rPr>
            </a:br>
            <a:r>
              <a:rPr lang="en-US" dirty="0">
                <a:latin typeface="Arial Narrow" panose="020B0606020202030204" pitchFamily="34" charset="0"/>
              </a:rPr>
              <a:t>(Chapter 19:19-21)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Fate of all those individuals who participated in the worship of the emperor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Shared in Babylon’s fornication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Arial Narrow" panose="020B0606020202030204" pitchFamily="34" charset="0"/>
              </a:rPr>
              <a:t>God’s undiluted wrath will pour out on all who helped in the persecution of the church – the saints!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6B6E45E-442E-40AA-A5ED-2EE8F9D2292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4027932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81027" y="1428750"/>
            <a:ext cx="8105775" cy="531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638300" y="1692276"/>
            <a:ext cx="5867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And another, </a:t>
            </a:r>
            <a:r>
              <a:rPr lang="en-US" sz="3200" b="1" i="1" u="sng" dirty="0">
                <a:latin typeface="Arial" panose="020B0604020202020204" pitchFamily="34" charset="0"/>
                <a:cs typeface="Arial" panose="020B0604020202020204" pitchFamily="34" charset="0"/>
              </a:rPr>
              <a:t>a second angel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followed, saying,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Fallen, fallen is Babylon the great</a:t>
            </a:r>
            <a:r>
              <a:rPr lang="en-US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, that hath made all the nations to drink of the wine of the wrath of her fornication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Revelation 14:8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4CAEB9-2F6F-4A6E-90B7-9DCD94F098D3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14</a:t>
            </a:r>
          </a:p>
        </p:txBody>
      </p:sp>
      <p:sp>
        <p:nvSpPr>
          <p:cNvPr id="10" name="Speech Bubble: Oval 9">
            <a:extLst>
              <a:ext uri="{FF2B5EF4-FFF2-40B4-BE49-F238E27FC236}">
                <a16:creationId xmlns:a16="http://schemas.microsoft.com/office/drawing/2014/main" id="{A65A8750-C530-458C-909E-0A264EB67E5A}"/>
              </a:ext>
            </a:extLst>
          </p:cNvPr>
          <p:cNvSpPr/>
          <p:nvPr/>
        </p:nvSpPr>
        <p:spPr>
          <a:xfrm>
            <a:off x="142877" y="1986916"/>
            <a:ext cx="1133475" cy="984123"/>
          </a:xfrm>
          <a:prstGeom prst="wedgeEllipseCallout">
            <a:avLst>
              <a:gd name="adj1" fmla="val 119956"/>
              <a:gd name="adj2" fmla="val -28480"/>
            </a:avLst>
          </a:prstGeom>
          <a:solidFill>
            <a:schemeClr val="accent1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r>
              <a:rPr lang="en-US" sz="2000" b="1" dirty="0">
                <a:solidFill>
                  <a:prstClr val="white"/>
                </a:solidFill>
                <a:latin typeface="Calibri"/>
              </a:rPr>
              <a:t>Angel #2</a:t>
            </a:r>
          </a:p>
        </p:txBody>
      </p:sp>
    </p:spTree>
    <p:extLst>
      <p:ext uri="{BB962C8B-B14F-4D97-AF65-F5344CB8AC3E}">
        <p14:creationId xmlns:p14="http://schemas.microsoft.com/office/powerpoint/2010/main" val="22576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47776"/>
            <a:ext cx="8229600" cy="4151906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5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Judgment of Wicked Babylon</a:t>
            </a:r>
            <a:r>
              <a:rPr lang="en-US" sz="3500" b="1" dirty="0">
                <a:latin typeface="Arial Narrow" panose="020B0606020202030204" pitchFamily="34" charset="0"/>
                <a:cs typeface="Arial" panose="020B0604020202020204" pitchFamily="34" charset="0"/>
              </a:rPr>
              <a:t>. Revelation 14:8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Consequences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More in Chapters 17,18</a:t>
            </a: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Brought by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another angel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1"/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i="1" dirty="0">
                <a:latin typeface="Arial" panose="020B0604020202020204" pitchFamily="34" charset="0"/>
                <a:cs typeface="Arial" panose="020B0604020202020204" pitchFamily="34" charset="0"/>
              </a:rPr>
              <a:t>Fallen, Fallen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Babylon the Great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lvl="2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“Babylon” used six times in the book of Revelation. (14:8; 16:19; 17:5; 18:2,10,21)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315435E-F7D5-48E0-95B9-EB9E7B3AB5D0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3301528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052"/>
            <a:ext cx="8229600" cy="5296835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500" b="1" u="sng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Judgment of Wicked Babylon</a:t>
            </a:r>
            <a:r>
              <a:rPr lang="en-US" sz="35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Revelation 14:8</a:t>
            </a:r>
            <a:endParaRPr lang="en-US" sz="3500" b="1" u="sng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Consequences </a:t>
            </a:r>
            <a:r>
              <a:rPr lang="en-US" dirty="0">
                <a:latin typeface="Arial Narrow" panose="020B0606020202030204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More in Chapters 17,18</a:t>
            </a:r>
          </a:p>
          <a:p>
            <a:pPr lvl="1"/>
            <a:r>
              <a:rPr lang="en-US" sz="3600" b="1" dirty="0">
                <a:latin typeface="Arial Narrow" panose="020B0606020202030204" pitchFamily="34" charset="0"/>
                <a:cs typeface="Arial" panose="020B0604020202020204" pitchFamily="34" charset="0"/>
              </a:rPr>
              <a:t> Old Testament Babylon was a place of arrogance and rebellion against God.</a:t>
            </a:r>
            <a:b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300" b="1" dirty="0">
                <a:latin typeface="Arial" panose="020B0604020202020204" pitchFamily="34" charset="0"/>
                <a:cs typeface="Arial" panose="020B0604020202020204" pitchFamily="34" charset="0"/>
              </a:rPr>
              <a:t>NOTE: Isaiah 13:17-22; 21:9; 47:5-9; 48:14; Jeremiah 50:32, 38; 51:7-8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It was so wicked God overthrew it completely; it was never rebuilt.</a:t>
            </a:r>
          </a:p>
          <a:p>
            <a:pPr>
              <a:spcBef>
                <a:spcPts val="1200"/>
              </a:spcBef>
            </a:pP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Repetition for tragic emphasis (prophetic)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8054D36-B6DF-4F17-ACBF-DE839695BD25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15782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2"/>
            <a:ext cx="8229600" cy="4570482"/>
          </a:xfrm>
          <a:solidFill>
            <a:schemeClr val="bg1"/>
          </a:solidFill>
          <a:ln w="38100">
            <a:noFill/>
          </a:ln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35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Judgment of Wicked Babylon</a:t>
            </a:r>
            <a:r>
              <a:rPr lang="en-US" sz="3500" b="1" dirty="0">
                <a:latin typeface="Arial Narrow" panose="020B0606020202030204" pitchFamily="34" charset="0"/>
                <a:cs typeface="Arial" panose="020B0604020202020204" pitchFamily="34" charset="0"/>
              </a:rPr>
              <a:t>. Revelation 14:8</a:t>
            </a:r>
          </a:p>
          <a:p>
            <a:pPr marL="0" indent="0">
              <a:buNone/>
            </a:pPr>
            <a:endParaRPr lang="en-US" b="1" u="sng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 Narrow" panose="020B0606020202030204" pitchFamily="34" charset="0"/>
              </a:rPr>
              <a:t>Babylon is symbolic for Rome.</a:t>
            </a:r>
          </a:p>
          <a:p>
            <a:r>
              <a:rPr lang="en-US" dirty="0">
                <a:latin typeface="Arial Narrow" panose="020B0606020202030204" pitchFamily="34" charset="0"/>
              </a:rPr>
              <a:t>Seducer of the world (Jeremiah 51:1-7)</a:t>
            </a:r>
          </a:p>
          <a:p>
            <a:r>
              <a:rPr lang="en-US" dirty="0">
                <a:latin typeface="Arial Narrow" panose="020B0606020202030204" pitchFamily="34" charset="0"/>
              </a:rPr>
              <a:t>All nations made to drink of the wine of </a:t>
            </a:r>
            <a:r>
              <a:rPr lang="en-US" i="1" dirty="0">
                <a:latin typeface="Arial Narrow" panose="020B0606020202030204" pitchFamily="34" charset="0"/>
              </a:rPr>
              <a:t>“the wrath of her fornication.”</a:t>
            </a:r>
          </a:p>
          <a:p>
            <a:r>
              <a:rPr lang="en-US" dirty="0">
                <a:latin typeface="Arial Narrow" panose="020B0606020202030204" pitchFamily="34" charset="0"/>
              </a:rPr>
              <a:t>Defeat is so certain, victory can be claimed before the battle is even fought!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1900814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645" y="709855"/>
            <a:ext cx="8361576" cy="5555367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5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Judgment of Wicked Babylon.</a:t>
            </a:r>
            <a:r>
              <a:rPr lang="en-US" sz="3500" b="1" dirty="0">
                <a:latin typeface="Arial Narrow" panose="020B0606020202030204" pitchFamily="34" charset="0"/>
                <a:cs typeface="Arial" panose="020B0604020202020204" pitchFamily="34" charset="0"/>
              </a:rPr>
              <a:t> Revelation 14:8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Arial Narrow" panose="020B0606020202030204" pitchFamily="34" charset="0"/>
                <a:cs typeface="Arial" panose="020B0604020202020204" pitchFamily="34" charset="0"/>
              </a:rPr>
              <a:t>cf. Chapters 17-18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It is true that Jerusalem was described by the Jewish prophets as a “</a:t>
            </a:r>
            <a:r>
              <a:rPr lang="en-US" i="1" dirty="0">
                <a:latin typeface="Arial Narrow" panose="020B0606020202030204" pitchFamily="34" charset="0"/>
              </a:rPr>
              <a:t>harlot”</a:t>
            </a:r>
            <a:r>
              <a:rPr lang="en-US" dirty="0">
                <a:latin typeface="Arial Narrow" panose="020B0606020202030204" pitchFamily="34" charset="0"/>
              </a:rPr>
              <a:t> (Ezekiel 16), but she is not the only Old Testament city to wear such a name.</a:t>
            </a:r>
          </a:p>
          <a:p>
            <a:pPr>
              <a:spcBef>
                <a:spcPts val="0"/>
              </a:spcBef>
            </a:pPr>
            <a:r>
              <a:rPr lang="en-US" u="sng" dirty="0">
                <a:latin typeface="Arial Narrow" panose="020B0606020202030204" pitchFamily="34" charset="0"/>
              </a:rPr>
              <a:t>Nineveh</a:t>
            </a:r>
            <a:r>
              <a:rPr lang="en-US" dirty="0">
                <a:latin typeface="Arial Narrow" panose="020B0606020202030204" pitchFamily="34" charset="0"/>
              </a:rPr>
              <a:t> was called a </a:t>
            </a:r>
            <a:r>
              <a:rPr lang="en-US" i="1" dirty="0">
                <a:latin typeface="Arial Narrow" panose="020B0606020202030204" pitchFamily="34" charset="0"/>
              </a:rPr>
              <a:t>“harlot” </a:t>
            </a:r>
            <a:r>
              <a:rPr lang="en-US" dirty="0">
                <a:latin typeface="Arial Narrow" panose="020B0606020202030204" pitchFamily="34" charset="0"/>
              </a:rPr>
              <a:t>(Nahum 3:4), as was </a:t>
            </a:r>
            <a:r>
              <a:rPr lang="en-US" u="sng" dirty="0">
                <a:latin typeface="Arial Narrow" panose="020B0606020202030204" pitchFamily="34" charset="0"/>
              </a:rPr>
              <a:t>Tyre</a:t>
            </a:r>
            <a:r>
              <a:rPr lang="en-US" dirty="0">
                <a:latin typeface="Arial Narrow" panose="020B0606020202030204" pitchFamily="34" charset="0"/>
              </a:rPr>
              <a:t> (Isaiah 23:15-16; Ezekiel 26; 27), and </a:t>
            </a:r>
            <a:r>
              <a:rPr lang="en-US" u="sng" dirty="0">
                <a:latin typeface="Arial Narrow" panose="020B0606020202030204" pitchFamily="34" charset="0"/>
              </a:rPr>
              <a:t>Babylon</a:t>
            </a:r>
            <a:r>
              <a:rPr lang="en-US" dirty="0">
                <a:latin typeface="Arial Narrow" panose="020B0606020202030204" pitchFamily="34" charset="0"/>
              </a:rPr>
              <a:t> (Isaiah 47; Jeremiah 50; 51). 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Much of the imagery found in Revelation 18 is that which is found in these Old Testament references of pagan cities which had committed spiritual harlotry.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901236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499" y="500794"/>
            <a:ext cx="8342722" cy="5940088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5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Judgment of Wicked Babylon</a:t>
            </a:r>
            <a:r>
              <a:rPr lang="en-US" sz="3500" b="1" dirty="0">
                <a:latin typeface="Arial Narrow" panose="020B0606020202030204" pitchFamily="34" charset="0"/>
                <a:cs typeface="Arial" panose="020B0604020202020204" pitchFamily="34" charset="0"/>
              </a:rPr>
              <a:t>. Revelation 14:8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 Narrow" panose="020B0606020202030204" pitchFamily="34" charset="0"/>
              </a:rPr>
              <a:t>“Some expositors identify Jerusalem as the Babylon / harlot of the book of Revelation, and they see the fall of Jerusalem in AD 70 at the hands of the Romans as the battle of Armageddon.</a:t>
            </a:r>
          </a:p>
          <a:p>
            <a:pPr lvl="1">
              <a:spcBef>
                <a:spcPts val="0"/>
              </a:spcBef>
            </a:pPr>
            <a:r>
              <a:rPr lang="en-US" sz="2500" dirty="0">
                <a:latin typeface="Arial Narrow" panose="020B0606020202030204" pitchFamily="34" charset="0"/>
              </a:rPr>
              <a:t>Such an interpretation radically changes the thrust of the visions.”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 Narrow" panose="020B0606020202030204" pitchFamily="34" charset="0"/>
              </a:rPr>
              <a:t>NOTE: “The beast (Roman Empire) and the false prophet (paganism) are the ones being punished by God.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 Narrow" panose="020B0606020202030204" pitchFamily="34" charset="0"/>
              </a:rPr>
              <a:t>“Other Scriptures did prophesy that God would use the Romans to destroy Jerusalem (Matthew 24; Luke 17, 21), but those are different contexts than Revelation.</a:t>
            </a:r>
          </a:p>
          <a:p>
            <a:pPr>
              <a:spcBef>
                <a:spcPts val="0"/>
              </a:spcBef>
            </a:pPr>
            <a:r>
              <a:rPr lang="en-US" sz="2500" dirty="0">
                <a:latin typeface="Arial Narrow" panose="020B0606020202030204" pitchFamily="34" charset="0"/>
              </a:rPr>
              <a:t>“The point is that what may be true of one context does not necessarily mean that every other context using the same words has the same application.”</a:t>
            </a:r>
            <a:endParaRPr lang="en-US" sz="2000" dirty="0">
              <a:latin typeface="Arial Narrow" panose="020B0606020202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>
                <a:latin typeface="Arial Narrow" panose="020B0606020202030204" pitchFamily="34" charset="0"/>
              </a:rPr>
              <a:t>	(Robert Harkrider, </a:t>
            </a:r>
            <a:r>
              <a:rPr lang="en-US" sz="2000" i="1" dirty="0">
                <a:latin typeface="Arial Narrow" panose="020B0606020202030204" pitchFamily="34" charset="0"/>
              </a:rPr>
              <a:t>Revelation</a:t>
            </a:r>
            <a:r>
              <a:rPr lang="en-US" sz="2000" dirty="0">
                <a:latin typeface="Arial Narrow" panose="020B0606020202030204" pitchFamily="34" charset="0"/>
              </a:rPr>
              <a:t>, Truth Commentaries, Appendix 1, Page 322)</a:t>
            </a:r>
            <a:endParaRPr lang="en-US" dirty="0">
              <a:latin typeface="Arial Narrow" panose="020B0606020202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680466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071" y="482535"/>
            <a:ext cx="8361575" cy="6217087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5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Judgment of Wicked Babylon</a:t>
            </a:r>
            <a:r>
              <a:rPr lang="en-US" sz="3500" b="1" dirty="0">
                <a:latin typeface="Arial Narrow" panose="020B0606020202030204" pitchFamily="34" charset="0"/>
                <a:cs typeface="Arial" panose="020B0604020202020204" pitchFamily="34" charset="0"/>
              </a:rPr>
              <a:t>. Revelation 14:8</a:t>
            </a:r>
            <a:endParaRPr lang="en-US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3300" dirty="0">
                <a:latin typeface="Arial Narrow" panose="020B0606020202030204" pitchFamily="34" charset="0"/>
              </a:rPr>
              <a:t>The</a:t>
            </a:r>
            <a:r>
              <a:rPr lang="en-US" sz="3300" b="1" dirty="0">
                <a:latin typeface="Arial Narrow" panose="020B0606020202030204" pitchFamily="34" charset="0"/>
              </a:rPr>
              <a:t> ONE </a:t>
            </a:r>
            <a:r>
              <a:rPr lang="en-US" sz="3300" dirty="0">
                <a:latin typeface="Arial Narrow" panose="020B0606020202030204" pitchFamily="34" charset="0"/>
              </a:rPr>
              <a:t>great conflict in Revelation is between Satan and his allies against Christ and his army. </a:t>
            </a:r>
          </a:p>
          <a:p>
            <a:pPr lvl="1">
              <a:spcBef>
                <a:spcPts val="0"/>
              </a:spcBef>
            </a:pPr>
            <a:r>
              <a:rPr lang="en-US" sz="3300" dirty="0">
                <a:latin typeface="Arial Narrow" panose="020B0606020202030204" pitchFamily="34" charset="0"/>
              </a:rPr>
              <a:t>NOTE: That conflict was </a:t>
            </a:r>
            <a:r>
              <a:rPr lang="en-US" sz="3300" b="1" dirty="0">
                <a:latin typeface="Arial Narrow" panose="020B0606020202030204" pitchFamily="34" charset="0"/>
              </a:rPr>
              <a:t>not</a:t>
            </a:r>
            <a:r>
              <a:rPr lang="en-US" sz="3300" dirty="0">
                <a:latin typeface="Arial Narrow" panose="020B0606020202030204" pitchFamily="34" charset="0"/>
              </a:rPr>
              <a:t> between the Roman Empire and Judaism; instead, it was the Lord versus Satan with his allies, the beast (Rome) and false prophet (Paganism) of Revelation 13. </a:t>
            </a:r>
          </a:p>
          <a:p>
            <a:pPr lvl="1">
              <a:spcBef>
                <a:spcPts val="0"/>
              </a:spcBef>
            </a:pPr>
            <a:r>
              <a:rPr lang="en-US" sz="3300" dirty="0">
                <a:latin typeface="Arial Narrow" panose="020B0606020202030204" pitchFamily="34" charset="0"/>
              </a:rPr>
              <a:t>This conflict draws to a climax in Revelation 16:12-17 when the forces of evil are described as gathering </a:t>
            </a:r>
            <a:r>
              <a:rPr lang="en-US" sz="3300" i="1" dirty="0">
                <a:latin typeface="Arial Narrow" panose="020B0606020202030204" pitchFamily="34" charset="0"/>
              </a:rPr>
              <a:t>for “</a:t>
            </a:r>
            <a:r>
              <a:rPr lang="en-US" sz="3300" b="1" i="1" u="sng" dirty="0">
                <a:latin typeface="Arial Narrow" panose="020B0606020202030204" pitchFamily="34" charset="0"/>
              </a:rPr>
              <a:t>the</a:t>
            </a:r>
            <a:r>
              <a:rPr lang="en-US" sz="3300" b="1" i="1" dirty="0">
                <a:latin typeface="Arial Narrow" panose="020B0606020202030204" pitchFamily="34" charset="0"/>
              </a:rPr>
              <a:t> battle of that great day of God Almighty</a:t>
            </a:r>
            <a:r>
              <a:rPr lang="en-US" sz="3300" i="1" dirty="0">
                <a:latin typeface="Arial Narrow" panose="020B0606020202030204" pitchFamily="34" charset="0"/>
              </a:rPr>
              <a:t>”</a:t>
            </a:r>
            <a:r>
              <a:rPr lang="en-US" sz="3300" b="1" dirty="0">
                <a:latin typeface="Arial Narrow" panose="020B0606020202030204" pitchFamily="34" charset="0"/>
              </a:rPr>
              <a:t> </a:t>
            </a:r>
            <a:r>
              <a:rPr lang="en-US" sz="3300" dirty="0">
                <a:latin typeface="Arial Narrow" panose="020B0606020202030204" pitchFamily="34" charset="0"/>
              </a:rPr>
              <a:t>(16:14) at Armageddon.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 14</a:t>
            </a:r>
          </a:p>
        </p:txBody>
      </p:sp>
    </p:spTree>
    <p:extLst>
      <p:ext uri="{BB962C8B-B14F-4D97-AF65-F5344CB8AC3E}">
        <p14:creationId xmlns:p14="http://schemas.microsoft.com/office/powerpoint/2010/main" val="2077602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071" y="1325937"/>
            <a:ext cx="8380429" cy="5078313"/>
          </a:xfrm>
          <a:solidFill>
            <a:schemeClr val="bg1"/>
          </a:solidFill>
          <a:ln w="38100">
            <a:noFill/>
          </a:ln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3600" b="1" u="sng" dirty="0">
                <a:latin typeface="Arial Narrow" panose="020B0606020202030204" pitchFamily="34" charset="0"/>
                <a:cs typeface="Arial" panose="020B0604020202020204" pitchFamily="34" charset="0"/>
              </a:rPr>
              <a:t>Judgment of Wicked Jerusalem</a:t>
            </a:r>
            <a:r>
              <a:rPr lang="en-US" sz="3600" b="1" dirty="0">
                <a:latin typeface="Arial Narrow" panose="020B0606020202030204" pitchFamily="34" charset="0"/>
                <a:cs typeface="Arial" panose="020B0604020202020204" pitchFamily="34" charset="0"/>
              </a:rPr>
              <a:t>?</a:t>
            </a:r>
            <a:endParaRPr lang="en-US" dirty="0">
              <a:latin typeface="Arial Narrow" panose="020B0606020202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While it is true, the prophet Isaiah referred to apostate Jerusalem as </a:t>
            </a:r>
            <a:r>
              <a:rPr lang="en-US" i="1" dirty="0">
                <a:latin typeface="Arial Narrow" panose="020B0606020202030204" pitchFamily="34" charset="0"/>
              </a:rPr>
              <a:t>“the faithful city become an harlot! it was full of judgment; righteousness lodged in it; but now murderers.”</a:t>
            </a:r>
            <a:r>
              <a:rPr lang="en-US" dirty="0">
                <a:latin typeface="Arial Narrow" panose="020B0606020202030204" pitchFamily="34" charset="0"/>
              </a:rPr>
              <a:t> (Isaiah 1:21; cf. Matthew 23:34ff)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Why would the vision be sidetracked from its major theme to present alleged details of conflict between Rome and Judaism?</a:t>
            </a:r>
          </a:p>
          <a:p>
            <a:pPr>
              <a:spcBef>
                <a:spcPts val="0"/>
              </a:spcBef>
            </a:pPr>
            <a:r>
              <a:rPr lang="en-US" dirty="0">
                <a:latin typeface="Arial Narrow" panose="020B0606020202030204" pitchFamily="34" charset="0"/>
              </a:rPr>
              <a:t>More in Chapters 17-18</a:t>
            </a:r>
            <a:endParaRPr lang="en-US" b="1" dirty="0">
              <a:latin typeface="OldCentury" pitchFamily="2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461417"/>
            <a:ext cx="8229600" cy="769441"/>
          </a:xfrm>
          <a:noFill/>
          <a:ln>
            <a:noFill/>
          </a:ln>
        </p:spPr>
        <p:txBody>
          <a:bodyPr>
            <a:spAutoFit/>
          </a:bodyPr>
          <a:lstStyle/>
          <a:p>
            <a:r>
              <a:rPr lang="en-US" b="1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Angel Number 2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51103F0-270E-4ADF-8DBC-DBDD43348AAA}"/>
              </a:ext>
            </a:extLst>
          </p:cNvPr>
          <p:cNvSpPr/>
          <p:nvPr/>
        </p:nvSpPr>
        <p:spPr bwMode="auto">
          <a:xfrm>
            <a:off x="0" y="0"/>
            <a:ext cx="9144000" cy="400110"/>
          </a:xfrm>
          <a:prstGeom prst="rect">
            <a:avLst/>
          </a:prstGeom>
          <a:solidFill>
            <a:sysClr val="window" lastClr="FFFFFF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000" b="1" kern="0" dirty="0">
                <a:latin typeface="Arial" panose="020B0604020202020204" pitchFamily="34" charset="0"/>
                <a:cs typeface="Arial" panose="020B0604020202020204" pitchFamily="34" charset="0"/>
              </a:rPr>
              <a:t>Revelation</a:t>
            </a:r>
            <a:r>
              <a:rPr lang="en-US" sz="20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</a:t>
            </a:r>
          </a:p>
        </p:txBody>
      </p:sp>
    </p:spTree>
    <p:extLst>
      <p:ext uri="{BB962C8B-B14F-4D97-AF65-F5344CB8AC3E}">
        <p14:creationId xmlns:p14="http://schemas.microsoft.com/office/powerpoint/2010/main" val="344293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1021</Words>
  <Application>Microsoft Office PowerPoint</Application>
  <PresentationFormat>On-screen Show (4:3)</PresentationFormat>
  <Paragraphs>86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Arial Narrow</vt:lpstr>
      <vt:lpstr>Calibri</vt:lpstr>
      <vt:lpstr>Corbel</vt:lpstr>
      <vt:lpstr>OldCentury</vt:lpstr>
      <vt:lpstr>Times New Roman</vt:lpstr>
      <vt:lpstr>1_Office Theme</vt:lpstr>
      <vt:lpstr>Depth</vt:lpstr>
      <vt:lpstr>A Study Of  The Book Of Revelation</vt:lpstr>
      <vt:lpstr>Revelation 14:8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Angel Number 2</vt:lpstr>
      <vt:lpstr>Revelation 14:9</vt:lpstr>
      <vt:lpstr>Revelation 14:10</vt:lpstr>
      <vt:lpstr>Revelation 14:11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20</cp:revision>
  <cp:lastPrinted>2021-03-21T01:01:23Z</cp:lastPrinted>
  <dcterms:created xsi:type="dcterms:W3CDTF">2021-03-14T14:35:38Z</dcterms:created>
  <dcterms:modified xsi:type="dcterms:W3CDTF">2021-03-21T01:01:27Z</dcterms:modified>
</cp:coreProperties>
</file>